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771FD3-A2E0-4F13-A4CA-40B814B7F547}"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45B439A-643C-4E67-BD5F-8C8D1755092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771FD3-A2E0-4F13-A4CA-40B814B7F547}"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45B439A-643C-4E67-BD5F-8C8D1755092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a:t>العضلات </a:t>
            </a:r>
            <a:r>
              <a:rPr lang="ar-IQ" dirty="0" smtClean="0"/>
              <a:t>الملساء</a:t>
            </a:r>
            <a:br>
              <a:rPr lang="ar-IQ" dirty="0" smtClean="0"/>
            </a:br>
            <a:r>
              <a:rPr lang="ar-IQ" dirty="0"/>
              <a:t/>
            </a:r>
            <a:br>
              <a:rPr lang="ar-IQ" dirty="0"/>
            </a:br>
            <a:r>
              <a:rPr lang="ar-IQ" dirty="0" smtClean="0"/>
              <a:t>أ.د </a:t>
            </a:r>
            <a:r>
              <a:rPr lang="ar-IQ" dirty="0" smtClean="0"/>
              <a:t>ياسين حبيب </a:t>
            </a:r>
            <a:r>
              <a:rPr lang="ar-IQ" smtClean="0"/>
              <a:t>عزال</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77500" lnSpcReduction="20000"/>
          </a:bodyPr>
          <a:lstStyle/>
          <a:p>
            <a:pPr algn="just">
              <a:buNone/>
            </a:pPr>
            <a:r>
              <a:rPr lang="ar-SA" dirty="0"/>
              <a:t>العضلات غير المخططة اللاإرادية، أو الملساء: وهي عضلات تتكون من خلايا عضلية طويلة مغزلية الشكل متجمعة على شكل حزام في أنابيب الجسم؛ كالجهاز الهضمي، أو الأوعية الدموية. وهي تسبب حركة المحتويات بعصرها إلى الأسفل خلال لمعة الأنابيب. فهي تسبب حركة </a:t>
            </a:r>
            <a:r>
              <a:rPr lang="ar-SA" dirty="0" err="1"/>
              <a:t>التمعج</a:t>
            </a:r>
            <a:r>
              <a:rPr lang="ar-SA" dirty="0"/>
              <a:t> في المعدة والأمعاء التي تحرك المحتويات مع العصائر </a:t>
            </a:r>
            <a:r>
              <a:rPr lang="ar-SA" dirty="0" err="1"/>
              <a:t>والإنظيمات</a:t>
            </a:r>
            <a:r>
              <a:rPr lang="ar-SA" dirty="0"/>
              <a:t> إلى الأسفل.تختلف الألياف العضلية </a:t>
            </a:r>
            <a:r>
              <a:rPr lang="ar-SA" dirty="0" err="1"/>
              <a:t>الملس</a:t>
            </a:r>
            <a:r>
              <a:rPr lang="ar-SA" dirty="0"/>
              <a:t> من عضو لآخر بعدة ميزات منها الإبعاد، والتنظيم بشكل حزم أو </a:t>
            </a:r>
            <a:r>
              <a:rPr lang="ar-SA" dirty="0" err="1"/>
              <a:t>صفيحات</a:t>
            </a:r>
            <a:r>
              <a:rPr lang="ar-SA" dirty="0"/>
              <a:t> والاستجابة على مختلف المحرضات وطبيعة التعصيب والوظيفة التي تقوم </a:t>
            </a:r>
            <a:r>
              <a:rPr lang="ar-SA" dirty="0" err="1"/>
              <a:t>بها</a:t>
            </a:r>
            <a:r>
              <a:rPr lang="ar-SA" dirty="0"/>
              <a:t>، ويمكننا بهدف التبسيط تقسيم العضلات إلى نوعين هما : زمرة العضلات </a:t>
            </a:r>
            <a:r>
              <a:rPr lang="ar-SA" dirty="0" err="1"/>
              <a:t>الاملس</a:t>
            </a:r>
            <a:r>
              <a:rPr lang="ar-SA" dirty="0"/>
              <a:t> متعددة الوحدة : تتركب العضلة في هذه الزمرة من ألياف ملساء منفصلة، فيقوم كل ليف بعمله بشكل مستقل عن باقي الألياف الأخرى، </a:t>
            </a:r>
            <a:r>
              <a:rPr lang="ar-SA" dirty="0" err="1"/>
              <a:t>ويعصب</a:t>
            </a:r>
            <a:r>
              <a:rPr lang="ar-SA" dirty="0"/>
              <a:t> كل ليف بنهاية عصبية خاصة </a:t>
            </a:r>
            <a:r>
              <a:rPr lang="ar-SA" dirty="0" err="1"/>
              <a:t>به</a:t>
            </a:r>
            <a:r>
              <a:rPr lang="ar-SA" dirty="0"/>
              <a:t> كما في الألياف الهيكلية لكنها لا تخضع لسيطرة الإرادة. ويغطى السطح الخارجي للألياف بطبقة رقيقة تشبه الغشاء القاعدي، حيث تتركب من مزيج من </a:t>
            </a:r>
            <a:r>
              <a:rPr lang="ar-SA" dirty="0" err="1"/>
              <a:t>لييفات</a:t>
            </a:r>
            <a:r>
              <a:rPr lang="ar-SA" dirty="0"/>
              <a:t> دقيقة لمادة </a:t>
            </a:r>
            <a:r>
              <a:rPr lang="ar-SA" dirty="0" err="1"/>
              <a:t>مغرائية</a:t>
            </a:r>
            <a:r>
              <a:rPr lang="ar-SA" dirty="0"/>
              <a:t> (كولاجين) ومواد بروتينية سكرية تشكل طبقة عازلة تفصل الألياف عن بعضها. تتضمن هذه الزمرة من العضلات عضلة الجسم </a:t>
            </a:r>
            <a:r>
              <a:rPr lang="ar-SA" dirty="0" err="1"/>
              <a:t>الهدبي</a:t>
            </a:r>
            <a:r>
              <a:rPr lang="ar-SA" dirty="0"/>
              <a:t> في العين والعضلات </a:t>
            </a:r>
            <a:r>
              <a:rPr lang="ar-SA" dirty="0" err="1"/>
              <a:t>الناصبة</a:t>
            </a:r>
            <a:r>
              <a:rPr lang="ar-SA" dirty="0"/>
              <a:t> </a:t>
            </a:r>
            <a:r>
              <a:rPr lang="ar-SA" dirty="0" err="1"/>
              <a:t>للاشعار</a:t>
            </a:r>
            <a:r>
              <a:rPr lang="ar-SA" dirty="0"/>
              <a:t> التي تؤدي لانتصاب </a:t>
            </a:r>
            <a:r>
              <a:rPr lang="ar-SA" dirty="0" err="1"/>
              <a:t>الاشعار</a:t>
            </a:r>
            <a:r>
              <a:rPr lang="ar-SA" dirty="0"/>
              <a:t> عند </a:t>
            </a:r>
            <a:r>
              <a:rPr lang="ar-SA" dirty="0" err="1"/>
              <a:t>التنيبه</a:t>
            </a:r>
            <a:r>
              <a:rPr lang="ar-SA" dirty="0"/>
              <a:t> الودي لها.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329642" cy="5626121"/>
          </a:xfrm>
        </p:spPr>
        <p:txBody>
          <a:bodyPr>
            <a:normAutofit fontScale="77500" lnSpcReduction="20000"/>
          </a:bodyPr>
          <a:lstStyle/>
          <a:p>
            <a:pPr algn="just">
              <a:buNone/>
            </a:pPr>
            <a:r>
              <a:rPr lang="ar-SA" dirty="0" err="1"/>
              <a:t>ان</a:t>
            </a:r>
            <a:r>
              <a:rPr lang="ar-SA" dirty="0"/>
              <a:t> أهم ميزات هذا النوع من العضلات هو أن كل ليف عضلي يتقلص بشكل مستقل عن باقي الألياف بالإضافة لكونه يخضع لتأثير فعل الإشارات العصبية وهذا يميزه عن معظم العضلات الملساء </a:t>
            </a:r>
            <a:r>
              <a:rPr lang="ar-SA" dirty="0" err="1"/>
              <a:t>الحشوية</a:t>
            </a:r>
            <a:r>
              <a:rPr lang="ar-SA" dirty="0"/>
              <a:t> التي لا تخضع في تقلصها بصورة مستمرة </a:t>
            </a:r>
            <a:r>
              <a:rPr lang="ar-SA" dirty="0" err="1"/>
              <a:t>للاشارات</a:t>
            </a:r>
            <a:r>
              <a:rPr lang="ar-SA" dirty="0"/>
              <a:t> العصبية، كما توجد ميزة أخرى للعضلات متعددة الوحدة هي أنها نادرة ما تبدي تقلصات تلقائية. زمرة العضلات </a:t>
            </a:r>
            <a:r>
              <a:rPr lang="ar-SA" dirty="0" err="1"/>
              <a:t>الملس</a:t>
            </a:r>
            <a:r>
              <a:rPr lang="ar-SA" dirty="0"/>
              <a:t> وحيدة الوحدة : وهي لا تعني أن العضلة تتركب من ليف مفرد بل تتركب من مئات إلى ملايين الألياف الملساء التي تتقلص معا كما لو أنها وحدة واحدة. </a:t>
            </a:r>
            <a:r>
              <a:rPr lang="ar-SA" dirty="0" err="1"/>
              <a:t>تتوضع</a:t>
            </a:r>
            <a:r>
              <a:rPr lang="ar-SA" dirty="0"/>
              <a:t> الألياف وحيدة الوحدة بشكل صفائح أو حزم تكون أغشيتها الخلوية ملتصقة مع بعضها في نقاط متعددة تؤدي إلى انتقال الكامن المتولد في احد الألياف إلى الألياف الأخرى. كما تتميز الأغشية المتلاصقة بوجود الكثير من فجوات الاتصال </a:t>
            </a:r>
            <a:r>
              <a:rPr lang="ar-SA" dirty="0" err="1"/>
              <a:t>بها</a:t>
            </a:r>
            <a:r>
              <a:rPr lang="ar-SA" dirty="0"/>
              <a:t> حيث تمر </a:t>
            </a:r>
            <a:r>
              <a:rPr lang="ar-SA" dirty="0" err="1"/>
              <a:t>الشوارد</a:t>
            </a:r>
            <a:r>
              <a:rPr lang="ar-SA" dirty="0"/>
              <a:t> خلالها بحرية تامة من خلية لأخرى مما يؤدي إلى انتقال كامن الفعل بسرعة من ليف إلى الذي يليه، فيؤدي ذلك لتقلص جميع ألياف العضلة في آن واحد وبشكل متجانس، ويسمى هذا النمط العضلات </a:t>
            </a:r>
            <a:r>
              <a:rPr lang="ar-SA" dirty="0" err="1"/>
              <a:t>الملس</a:t>
            </a:r>
            <a:r>
              <a:rPr lang="ar-SA" dirty="0"/>
              <a:t> </a:t>
            </a:r>
            <a:r>
              <a:rPr lang="ar-SA" dirty="0" err="1"/>
              <a:t>المخلوية</a:t>
            </a:r>
            <a:r>
              <a:rPr lang="ar-SA" dirty="0"/>
              <a:t> بسبب الاتصالات عبر </a:t>
            </a:r>
            <a:r>
              <a:rPr lang="ar-SA" dirty="0" err="1"/>
              <a:t>اغشيتها</a:t>
            </a:r>
            <a:r>
              <a:rPr lang="ar-SA" dirty="0"/>
              <a:t>. توجد هذه الزمرة </a:t>
            </a:r>
            <a:r>
              <a:rPr lang="ar-SA" dirty="0" smtClean="0"/>
              <a:t>من</a:t>
            </a:r>
            <a:r>
              <a:rPr lang="ar-IQ" dirty="0" smtClean="0"/>
              <a:t> </a:t>
            </a:r>
            <a:r>
              <a:rPr lang="ar-SA" dirty="0" smtClean="0"/>
              <a:t>العضلات </a:t>
            </a:r>
            <a:r>
              <a:rPr lang="ar-SA" dirty="0"/>
              <a:t>في جدر </a:t>
            </a:r>
            <a:r>
              <a:rPr lang="ar-SA" dirty="0" err="1"/>
              <a:t>الاحشاء</a:t>
            </a:r>
            <a:r>
              <a:rPr lang="ar-SA" dirty="0"/>
              <a:t> المجوفة </a:t>
            </a:r>
            <a:r>
              <a:rPr lang="ar-SA" dirty="0" err="1"/>
              <a:t>كالمعي</a:t>
            </a:r>
            <a:r>
              <a:rPr lang="ar-SA" dirty="0"/>
              <a:t> </a:t>
            </a:r>
            <a:r>
              <a:rPr lang="ar-SA" dirty="0" err="1"/>
              <a:t>والاقنية</a:t>
            </a:r>
            <a:r>
              <a:rPr lang="ar-SA" dirty="0"/>
              <a:t> الصفراوية </a:t>
            </a:r>
            <a:r>
              <a:rPr lang="ar-SA" dirty="0" err="1"/>
              <a:t>والحالبية</a:t>
            </a:r>
            <a:r>
              <a:rPr lang="ar-SA" dirty="0"/>
              <a:t> والرحم ومعظم الأوعية الدموية، لذلك سميت بالعضلات </a:t>
            </a:r>
            <a:r>
              <a:rPr lang="ar-SA" dirty="0" err="1"/>
              <a:t>الملس</a:t>
            </a:r>
            <a:r>
              <a:rPr lang="ar-SA" dirty="0"/>
              <a:t> </a:t>
            </a:r>
            <a:r>
              <a:rPr lang="ar-SA" dirty="0" err="1"/>
              <a:t>الحشوية</a:t>
            </a:r>
            <a:r>
              <a:rPr lang="ar-SA" dirty="0"/>
              <a:t>. وتبدي هذه العضلات تقلصات تلقائية</a:t>
            </a:r>
            <a:endParaRPr lang="en-US" dirty="0"/>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تركيب الألياف العضلية </a:t>
            </a:r>
            <a:r>
              <a:rPr lang="ar-SA" dirty="0" smtClean="0"/>
              <a:t>الملساء</a:t>
            </a:r>
            <a:endParaRPr lang="ar-IQ" dirty="0"/>
          </a:p>
        </p:txBody>
      </p:sp>
      <p:sp>
        <p:nvSpPr>
          <p:cNvPr id="3" name="عنصر نائب للمحتوى 2"/>
          <p:cNvSpPr>
            <a:spLocks noGrp="1"/>
          </p:cNvSpPr>
          <p:nvPr>
            <p:ph idx="1"/>
          </p:nvPr>
        </p:nvSpPr>
        <p:spPr/>
        <p:txBody>
          <a:bodyPr/>
          <a:lstStyle/>
          <a:p>
            <a:pPr algn="just">
              <a:buNone/>
            </a:pPr>
            <a:r>
              <a:rPr lang="ar-SA" dirty="0"/>
              <a:t>يظهر الفحص بالمجهر الضوئي أن الألياف العضلية الملساء تبدو في القطاعات العرضية كخلايا مغزلية الشكل ذات أطراف </a:t>
            </a:r>
            <a:r>
              <a:rPr lang="ar-SA" dirty="0" err="1"/>
              <a:t>مستدقة</a:t>
            </a:r>
            <a:r>
              <a:rPr lang="ar-SA" dirty="0"/>
              <a:t>. </a:t>
            </a:r>
            <a:r>
              <a:rPr lang="ar-SA" dirty="0" err="1"/>
              <a:t>وللييفة</a:t>
            </a:r>
            <a:r>
              <a:rPr lang="ar-SA" dirty="0"/>
              <a:t> العضلية الملساء نواة ممتدة أو بيضاوية الشكل ، تقع عند المركز في الجزء الأكثر سمكا من </a:t>
            </a:r>
            <a:r>
              <a:rPr lang="ar-SA" dirty="0" err="1"/>
              <a:t>الليفة</a:t>
            </a:r>
            <a:r>
              <a:rPr lang="ar-SA" dirty="0"/>
              <a:t>. وتحتوي النواة على </a:t>
            </a:r>
            <a:r>
              <a:rPr lang="ar-SA" dirty="0" err="1"/>
              <a:t>نوية</a:t>
            </a:r>
            <a:r>
              <a:rPr lang="ar-SA" dirty="0"/>
              <a:t> واحدة أو أكثر وحبيبات </a:t>
            </a:r>
            <a:r>
              <a:rPr lang="ar-SA" dirty="0" err="1"/>
              <a:t>كروماتين</a:t>
            </a:r>
            <a:r>
              <a:rPr lang="ar-SA" dirty="0"/>
              <a:t> دقيقة. ويتراوح طول الألياف العضلية الملساء من 20 </a:t>
            </a:r>
            <a:r>
              <a:rPr lang="ar-SA" dirty="0" err="1"/>
              <a:t>ميكرومتر</a:t>
            </a:r>
            <a:r>
              <a:rPr lang="ar-SA" dirty="0"/>
              <a:t> في جدر الأوعية الدموية الصغيرة إلى 200 </a:t>
            </a:r>
            <a:r>
              <a:rPr lang="ar-SA" dirty="0" err="1"/>
              <a:t>ميكرومتر</a:t>
            </a:r>
            <a:r>
              <a:rPr lang="ar-SA" dirty="0"/>
              <a:t> في الأمعاء ، إلى 500 </a:t>
            </a:r>
            <a:r>
              <a:rPr lang="ar-SA" dirty="0" err="1"/>
              <a:t>ميكرومتر</a:t>
            </a:r>
            <a:r>
              <a:rPr lang="ar-SA" dirty="0"/>
              <a:t> في رحم المرأة الحامل ، </a:t>
            </a:r>
            <a:r>
              <a:rPr lang="ar-SA" dirty="0" err="1"/>
              <a:t>ويترواح</a:t>
            </a:r>
            <a:r>
              <a:rPr lang="ar-SA" dirty="0"/>
              <a:t> قطرها ما بين 5-10 </a:t>
            </a:r>
            <a:r>
              <a:rPr lang="ar-SA" dirty="0" err="1"/>
              <a:t>ميكرومتر</a:t>
            </a:r>
            <a:r>
              <a:rPr lang="en-US" dirty="0"/>
              <a:t>.</a:t>
            </a:r>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pPr algn="just"/>
            <a:r>
              <a:rPr lang="ar-SA" dirty="0"/>
              <a:t>ويتنوع ترتيب الألياف العضلية الملساء ، فهي توجد مبعثرة كألياف منفصلة ، أو تكون كومة صغيرة منفصلة مرتبة في شكل شبكي كما في القناة التنفسية. وفي جدار بعض الأعضاء مثل القناة الهضمية ، تترتب الألياف العضلة الملساء غالبا في طبقتين سميكتين: طبقة طويلة خارجية تجري موازية للمحور الطولي للقناة الهضمية ، وطبقة دائرية داخلية تمتد أليافها موازية لمحيط القناة الهضمية. ويسمح هذا الترتيب بخلق موجات الحركة الدودية. وتبدو </a:t>
            </a:r>
            <a:r>
              <a:rPr lang="ar-SA" dirty="0" err="1"/>
              <a:t>الليفة</a:t>
            </a:r>
            <a:r>
              <a:rPr lang="ar-SA" dirty="0"/>
              <a:t> العضلية الملساء مغلفة بشبكة دقيقة من الألياف الشبكية ، التي تكون على </a:t>
            </a:r>
            <a:r>
              <a:rPr lang="ar-SA" dirty="0" err="1"/>
              <a:t>إستمرار</a:t>
            </a:r>
            <a:r>
              <a:rPr lang="ar-SA" dirty="0"/>
              <a:t> مع النسيج </a:t>
            </a:r>
            <a:r>
              <a:rPr lang="ar-SA" dirty="0" err="1"/>
              <a:t>الضام</a:t>
            </a:r>
            <a:r>
              <a:rPr lang="ar-SA" dirty="0"/>
              <a:t> ، الذي يحيط بحزم العضلات</a:t>
            </a:r>
            <a:r>
              <a:rPr lang="en-US" dirty="0" smtClean="0"/>
              <a:t>. </a:t>
            </a:r>
            <a:r>
              <a:rPr lang="ar-SA" dirty="0" smtClean="0"/>
              <a:t>ويوضح </a:t>
            </a:r>
            <a:r>
              <a:rPr lang="ar-SA" dirty="0"/>
              <a:t>الفحص بالمجهر الإلكتروني غشاء البلازما للألياف العضلية الملساء يكون </a:t>
            </a:r>
            <a:r>
              <a:rPr lang="ar-SA" dirty="0" err="1"/>
              <a:t>إنخفاضات</a:t>
            </a:r>
            <a:r>
              <a:rPr lang="ar-SA" dirty="0"/>
              <a:t> </a:t>
            </a:r>
            <a:r>
              <a:rPr lang="ar-SA" dirty="0" err="1"/>
              <a:t>قارورية</a:t>
            </a:r>
            <a:r>
              <a:rPr lang="ar-SA" dirty="0"/>
              <a:t> منتظمة الشكل والتوزيع في بعض مناطق الغشاء الخلوي ، تعرف </a:t>
            </a:r>
            <a:r>
              <a:rPr lang="ar-SA" dirty="0" err="1"/>
              <a:t>بإسم</a:t>
            </a:r>
            <a:r>
              <a:rPr lang="ar-SA" dirty="0"/>
              <a:t> "</a:t>
            </a:r>
            <a:r>
              <a:rPr lang="ar-SA" dirty="0" err="1"/>
              <a:t>كهيفات</a:t>
            </a:r>
            <a:r>
              <a:rPr lang="en-US" dirty="0"/>
              <a:t> </a:t>
            </a:r>
            <a:r>
              <a:rPr lang="en-US" dirty="0" err="1"/>
              <a:t>Caveolae</a:t>
            </a:r>
            <a:r>
              <a:rPr lang="en-US" dirty="0"/>
              <a:t>" </a:t>
            </a:r>
            <a:r>
              <a:rPr lang="ar-SA" dirty="0"/>
              <a:t>أو "حويصلات</a:t>
            </a:r>
            <a:r>
              <a:rPr lang="en-US" dirty="0"/>
              <a:t> Vesicles". </a:t>
            </a:r>
            <a:r>
              <a:rPr lang="ar-SA" dirty="0"/>
              <a:t>وتؤدي هذه </a:t>
            </a:r>
            <a:r>
              <a:rPr lang="ar-IQ" dirty="0" smtClean="0"/>
              <a:t>ا</a:t>
            </a:r>
            <a:r>
              <a:rPr lang="ar-SA" dirty="0" smtClean="0"/>
              <a:t>لحويصلات </a:t>
            </a:r>
            <a:r>
              <a:rPr lang="ar-SA" dirty="0"/>
              <a:t>وظيفة إطلاق </a:t>
            </a:r>
            <a:r>
              <a:rPr lang="ar-SA" dirty="0" err="1"/>
              <a:t>وإحتجاز</a:t>
            </a:r>
            <a:r>
              <a:rPr lang="ar-SA" dirty="0"/>
              <a:t> أيونات</a:t>
            </a:r>
            <a:r>
              <a:rPr lang="en-US" dirty="0"/>
              <a:t> </a:t>
            </a:r>
            <a:r>
              <a:rPr lang="ar-IQ" dirty="0" smtClean="0"/>
              <a:t>الكالسيوم . </a:t>
            </a:r>
            <a:r>
              <a:rPr lang="ar-SA" dirty="0" smtClean="0"/>
              <a:t>وفي </a:t>
            </a:r>
            <a:r>
              <a:rPr lang="ar-SA" dirty="0"/>
              <a:t>مناطق أخرى ، تكون </a:t>
            </a:r>
            <a:r>
              <a:rPr lang="ar-SA" dirty="0" err="1"/>
              <a:t>الإنخفاضات</a:t>
            </a:r>
            <a:r>
              <a:rPr lang="ar-SA" dirty="0"/>
              <a:t> غير منتظمة الشكل والحجم </a:t>
            </a:r>
            <a:r>
              <a:rPr lang="ar-SA" dirty="0" smtClean="0"/>
              <a:t>،</a:t>
            </a:r>
            <a:r>
              <a:rPr lang="en-US" dirty="0" smtClean="0"/>
              <a:t> </a:t>
            </a:r>
            <a:r>
              <a:rPr lang="ar-SA" dirty="0"/>
              <a:t>وتحتل خيوط </a:t>
            </a:r>
            <a:r>
              <a:rPr lang="ar-SA" dirty="0" err="1"/>
              <a:t>الأكتين</a:t>
            </a:r>
            <a:r>
              <a:rPr lang="ar-SA" dirty="0"/>
              <a:t> </a:t>
            </a:r>
            <a:r>
              <a:rPr lang="ar-SA" dirty="0" err="1"/>
              <a:t>والميوسين</a:t>
            </a:r>
            <a:r>
              <a:rPr lang="ar-SA" dirty="0"/>
              <a:t> العضلية الدقيقة معظم حيز </a:t>
            </a:r>
            <a:r>
              <a:rPr lang="ar-SA" dirty="0" err="1"/>
              <a:t>السيتوبلازم</a:t>
            </a:r>
            <a:r>
              <a:rPr lang="ar-SA" dirty="0"/>
              <a:t> ، وهي مرتبة طوليا. وتحتوي طبقة </a:t>
            </a:r>
            <a:r>
              <a:rPr lang="ar-SA" dirty="0" err="1"/>
              <a:t>السيتوبلازم</a:t>
            </a:r>
            <a:r>
              <a:rPr lang="ar-SA" dirty="0"/>
              <a:t> المحيطة بالنواة في الألياف العضلية الملساء – خاصة عند قطبي النواة الممتدة – على عديد من </a:t>
            </a:r>
            <a:r>
              <a:rPr lang="ar-SA" dirty="0" err="1"/>
              <a:t>الميتوكوندريا</a:t>
            </a:r>
            <a:r>
              <a:rPr lang="ar-SA" dirty="0"/>
              <a:t> </a:t>
            </a:r>
            <a:r>
              <a:rPr lang="ar-SA" dirty="0" err="1"/>
              <a:t>والريبوسومات</a:t>
            </a:r>
            <a:r>
              <a:rPr lang="ar-SA" dirty="0"/>
              <a:t> الحرة وجزيئات</a:t>
            </a:r>
            <a:r>
              <a:rPr lang="en-US" dirty="0"/>
              <a:t> </a:t>
            </a:r>
            <a:r>
              <a:rPr lang="ar-IQ" dirty="0" err="1" smtClean="0"/>
              <a:t>الكلايكوجين</a:t>
            </a:r>
            <a:r>
              <a:rPr lang="ar-SA" dirty="0" smtClean="0"/>
              <a:t>، </a:t>
            </a:r>
            <a:r>
              <a:rPr lang="ar-SA" dirty="0"/>
              <a:t>كما يوجد في المنطقة حول </a:t>
            </a:r>
            <a:r>
              <a:rPr lang="ar-SA" dirty="0" smtClean="0"/>
              <a:t>النواة</a:t>
            </a:r>
            <a:r>
              <a:rPr lang="en-US" dirty="0"/>
              <a:t> </a:t>
            </a:r>
            <a:r>
              <a:rPr lang="ar-IQ" dirty="0" smtClean="0"/>
              <a:t>جهاز </a:t>
            </a:r>
            <a:r>
              <a:rPr lang="ar-IQ" dirty="0" err="1" smtClean="0"/>
              <a:t>كولجي</a:t>
            </a:r>
            <a:r>
              <a:rPr lang="ar-IQ" dirty="0" smtClean="0"/>
              <a:t> </a:t>
            </a:r>
            <a:r>
              <a:rPr lang="ar-SA" dirty="0" smtClean="0"/>
              <a:t>، </a:t>
            </a:r>
            <a:r>
              <a:rPr lang="ar-SA" dirty="0"/>
              <a:t>وقدر ضئيل من أكياس الشبكة </a:t>
            </a:r>
            <a:r>
              <a:rPr lang="ar-SA" dirty="0" err="1"/>
              <a:t>الإندوبلازمية</a:t>
            </a:r>
            <a:r>
              <a:rPr lang="ar-SA" dirty="0"/>
              <a:t> الخشنة</a:t>
            </a:r>
            <a:r>
              <a:rPr lang="en-US" dirty="0" smtClean="0"/>
              <a:t>.</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619</Words>
  <Application>Microsoft Office PowerPoint</Application>
  <PresentationFormat>عرض على الشاشة (3:4)‏</PresentationFormat>
  <Paragraphs>6</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العضلات الملساء  أ.د ياسين حبيب عزال</vt:lpstr>
      <vt:lpstr>الشريحة 2</vt:lpstr>
      <vt:lpstr>الشريحة 3</vt:lpstr>
      <vt:lpstr>تركيب الألياف العضلية الملساء</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العضلات الملساء  أ.د فلاح مهدي عبود</dc:title>
  <dc:creator>د. فلاح</dc:creator>
  <cp:lastModifiedBy>mustafa</cp:lastModifiedBy>
  <cp:revision>3</cp:revision>
  <dcterms:created xsi:type="dcterms:W3CDTF">2018-12-11T18:15:37Z</dcterms:created>
  <dcterms:modified xsi:type="dcterms:W3CDTF">2011-12-29T23:55:03Z</dcterms:modified>
</cp:coreProperties>
</file>